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Shadows Into Light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9" roundtripDataSignature="AMtx7mia7XzPOvCL1cNAdOiEk9DwsBCc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ShadowsInto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9365472d3_0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109365472d3_0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109365472d3_0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9365472d3_0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109365472d3_0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109365472d3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9365472d3_0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9365472d3_0_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g109365472d3_0_45"/>
          <p:cNvSpPr txBox="1"/>
          <p:nvPr>
            <p:ph idx="1" type="body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109365472d3_0_45"/>
          <p:cNvSpPr txBox="1"/>
          <p:nvPr>
            <p:ph idx="2" type="body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g109365472d3_0_45"/>
          <p:cNvSpPr txBox="1"/>
          <p:nvPr>
            <p:ph idx="3" type="body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g109365472d3_0_45"/>
          <p:cNvSpPr txBox="1"/>
          <p:nvPr>
            <p:ph idx="4" type="body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g109365472d3_0_4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109365472d3_0_4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09365472d3_0_4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9365472d3_0_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g109365472d3_0_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g109365472d3_0_5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09365472d3_0_5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09365472d3_0_5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9365472d3_0_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g109365472d3_0_6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8" name="Google Shape;68;g109365472d3_0_6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g109365472d3_0_6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109365472d3_0_6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09365472d3_0_6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9365472d3_0_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g109365472d3_0_6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g109365472d3_0_6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g109365472d3_0_67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109365472d3_0_6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109365472d3_0_6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9365472d3_0_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g109365472d3_0_7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2" name="Google Shape;82;g109365472d3_0_74"/>
          <p:cNvSpPr txBox="1"/>
          <p:nvPr>
            <p:ph idx="2" type="body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3" name="Google Shape;83;g109365472d3_0_74"/>
          <p:cNvSpPr txBox="1"/>
          <p:nvPr>
            <p:ph idx="3" type="body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g109365472d3_0_7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109365472d3_0_7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109365472d3_0_7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9365472d3_0_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g109365472d3_0_82"/>
          <p:cNvSpPr txBox="1"/>
          <p:nvPr>
            <p:ph idx="1" type="body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g109365472d3_0_82"/>
          <p:cNvSpPr txBox="1"/>
          <p:nvPr>
            <p:ph idx="2" type="body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1" name="Google Shape;91;g109365472d3_0_82"/>
          <p:cNvSpPr txBox="1"/>
          <p:nvPr>
            <p:ph idx="3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2" name="Google Shape;92;g109365472d3_0_8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109365472d3_0_8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09365472d3_0_8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9365472d3_0_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g109365472d3_0_9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/>
            </a:lvl9pPr>
          </a:lstStyle>
          <a:p/>
        </p:txBody>
      </p:sp>
      <p:sp>
        <p:nvSpPr>
          <p:cNvPr id="98" name="Google Shape;98;g109365472d3_0_9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/>
            </a:lvl9pPr>
          </a:lstStyle>
          <a:p/>
        </p:txBody>
      </p:sp>
      <p:sp>
        <p:nvSpPr>
          <p:cNvPr id="99" name="Google Shape;99;g109365472d3_0_9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09365472d3_0_9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09365472d3_0_9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Text" type="twoObjAndTx">
  <p:cSld name="TWO_OBJECTS_AND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9365472d3_0_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g109365472d3_0_97"/>
          <p:cNvSpPr txBox="1"/>
          <p:nvPr>
            <p:ph idx="1" type="body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5" name="Google Shape;105;g109365472d3_0_97"/>
          <p:cNvSpPr txBox="1"/>
          <p:nvPr>
            <p:ph idx="2" type="body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6" name="Google Shape;106;g109365472d3_0_97"/>
          <p:cNvSpPr txBox="1"/>
          <p:nvPr>
            <p:ph idx="3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7" name="Google Shape;107;g109365472d3_0_97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09365472d3_0_9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109365472d3_0_9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9365472d3_0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109365472d3_0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9365472d3_0_105"/>
          <p:cNvSpPr txBox="1"/>
          <p:nvPr>
            <p:ph idx="1" type="body"/>
          </p:nvPr>
        </p:nvSpPr>
        <p:spPr>
          <a:xfrm>
            <a:off x="457200" y="274638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2" name="Google Shape;112;g109365472d3_0_10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09365472d3_0_10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09365472d3_0_10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09365472d3_0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109365472d3_0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109365472d3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9365472d3_0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109365472d3_0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109365472d3_0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109365472d3_0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09365472d3_0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109365472d3_0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09365472d3_0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109365472d3_0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109365472d3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9365472d3_0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109365472d3_0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09365472d3_0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109365472d3_0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109365472d3_0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109365472d3_0_3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109365472d3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9365472d3_0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109365472d3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9365472d3_0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109365472d3_0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109365472d3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16.jpg"/><Relationship Id="rId7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Relationship Id="rId5" Type="http://schemas.openxmlformats.org/officeDocument/2006/relationships/image" Target="../media/image27.jpg"/><Relationship Id="rId6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35.jpg"/><Relationship Id="rId6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Relationship Id="rId4" Type="http://schemas.openxmlformats.org/officeDocument/2006/relationships/image" Target="../media/image26.jpg"/><Relationship Id="rId5" Type="http://schemas.openxmlformats.org/officeDocument/2006/relationships/image" Target="../media/image32.jpg"/><Relationship Id="rId6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Relationship Id="rId4" Type="http://schemas.openxmlformats.org/officeDocument/2006/relationships/image" Target="../media/image4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43.jpg"/><Relationship Id="rId5" Type="http://schemas.openxmlformats.org/officeDocument/2006/relationships/image" Target="../media/image42.jpg"/><Relationship Id="rId6" Type="http://schemas.openxmlformats.org/officeDocument/2006/relationships/image" Target="../media/image3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jpg"/><Relationship Id="rId4" Type="http://schemas.openxmlformats.org/officeDocument/2006/relationships/image" Target="../media/image4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jpg"/><Relationship Id="rId4" Type="http://schemas.openxmlformats.org/officeDocument/2006/relationships/image" Target="../media/image4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jpg"/><Relationship Id="rId4" Type="http://schemas.openxmlformats.org/officeDocument/2006/relationships/image" Target="../media/image55.jpg"/><Relationship Id="rId5" Type="http://schemas.openxmlformats.org/officeDocument/2006/relationships/image" Target="../media/image58.jpg"/><Relationship Id="rId6" Type="http://schemas.openxmlformats.org/officeDocument/2006/relationships/image" Target="../media/image60.jpg"/><Relationship Id="rId7" Type="http://schemas.openxmlformats.org/officeDocument/2006/relationships/image" Target="../media/image59.jpg"/><Relationship Id="rId8" Type="http://schemas.openxmlformats.org/officeDocument/2006/relationships/image" Target="../media/image5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.jpg"/><Relationship Id="rId6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1.jpg"/><Relationship Id="rId4" Type="http://schemas.openxmlformats.org/officeDocument/2006/relationships/image" Target="../media/image63.jpg"/><Relationship Id="rId5" Type="http://schemas.openxmlformats.org/officeDocument/2006/relationships/image" Target="../media/image56.jpg"/><Relationship Id="rId6" Type="http://schemas.openxmlformats.org/officeDocument/2006/relationships/image" Target="../media/image6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6.jpg"/><Relationship Id="rId4" Type="http://schemas.openxmlformats.org/officeDocument/2006/relationships/image" Target="../media/image68.jpg"/><Relationship Id="rId5" Type="http://schemas.openxmlformats.org/officeDocument/2006/relationships/image" Target="../media/image64.jpg"/><Relationship Id="rId6" Type="http://schemas.openxmlformats.org/officeDocument/2006/relationships/image" Target="../media/image62.jpg"/><Relationship Id="rId7" Type="http://schemas.openxmlformats.org/officeDocument/2006/relationships/image" Target="../media/image6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phedra" id="119" name="Google Shape;11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0"/>
            <a:ext cx="2667000" cy="3863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ghoza%20Pine" id="120" name="Google Shape;120;p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3829050"/>
            <a:ext cx="26670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49990592_de53900f30" id="121" name="Google Shape;121;p1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048000"/>
            <a:ext cx="41148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nkgo-biloba-tree" id="122" name="Google Shape;122;p1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4114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wood-trunk" id="123" name="Google Shape;123;p1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3200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1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Economic Importance Of Gymnosperms</a:t>
            </a:r>
            <a:endParaRPr/>
          </a:p>
        </p:txBody>
      </p:sp>
      <p:sp>
        <p:nvSpPr>
          <p:cNvPr id="125" name="Google Shape;125;p1"/>
          <p:cNvSpPr txBox="1"/>
          <p:nvPr/>
        </p:nvSpPr>
        <p:spPr>
          <a:xfrm>
            <a:off x="2743200" y="4979987"/>
            <a:ext cx="3810000" cy="14775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Submitted By 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FF0000"/>
                </a:solidFill>
              </a:rPr>
              <a:t>G.Swapna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FF0000"/>
                </a:solidFill>
              </a:rPr>
              <a:t>:ecturer in Botany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Douglas Fir (</a:t>
            </a: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Pseudotsuga</a:t>
            </a:r>
            <a:r>
              <a:rPr b="0" i="1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taxifolia</a:t>
            </a:r>
            <a:r>
              <a:rPr b="0" i="0" lang="en-US" sz="3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17" name="Google Shape;217;p10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Yields veeners and plywood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Timber obtained is used for making laminated arches and heavy construction work.</a:t>
            </a:r>
            <a:endParaRPr/>
          </a:p>
        </p:txBody>
      </p:sp>
      <p:pic>
        <p:nvPicPr>
          <p:cNvPr descr="pseudotsuga_menziesii" id="218" name="Google Shape;21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47912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Firs ( </a:t>
            </a: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Abies pindrow,A. densa, A. delavayi &amp; A.spectabilis</a:t>
            </a:r>
            <a:endParaRPr/>
          </a:p>
        </p:txBody>
      </p:sp>
      <p:pic>
        <p:nvPicPr>
          <p:cNvPr descr="Abies_pindrow___" id="224" name="Google Shape;22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2133600"/>
            <a:ext cx="46482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-Rail-Track" id="225" name="Google Shape;225;p1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438400"/>
            <a:ext cx="2914650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ap Furniture" id="226" name="Google Shape;226;p11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4670425"/>
            <a:ext cx="2916237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1905000" y="1676400"/>
            <a:ext cx="143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/>
          </a:p>
        </p:txBody>
      </p:sp>
      <p:cxnSp>
        <p:nvCxnSpPr>
          <p:cNvPr id="228" name="Google Shape;228;p11"/>
          <p:cNvCxnSpPr/>
          <p:nvPr/>
        </p:nvCxnSpPr>
        <p:spPr>
          <a:xfrm flipH="1">
            <a:off x="3962400" y="5334000"/>
            <a:ext cx="5334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29" name="Google Shape;229;p11"/>
          <p:cNvCxnSpPr/>
          <p:nvPr/>
        </p:nvCxnSpPr>
        <p:spPr>
          <a:xfrm rot="10800000">
            <a:off x="4038600" y="3657600"/>
            <a:ext cx="4572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Other timber yielding plants</a:t>
            </a:r>
            <a:endParaRPr/>
          </a:p>
        </p:txBody>
      </p:sp>
      <p:pic>
        <p:nvPicPr>
          <p:cNvPr descr="3721-004-60144419" id="235" name="Google Shape;23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712" y="1447800"/>
            <a:ext cx="2185987" cy="2338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athis" id="236" name="Google Shape;236;p1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4191000"/>
            <a:ext cx="1901825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odium_distichum_01" id="237" name="Google Shape;237;p12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1447800"/>
            <a:ext cx="25336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1524000" y="3733800"/>
            <a:ext cx="2305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Sequoia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(red wood)</a:t>
            </a:r>
            <a:endParaRPr/>
          </a:p>
        </p:txBody>
      </p:sp>
      <p:sp>
        <p:nvSpPr>
          <p:cNvPr id="239" name="Google Shape;239;p12"/>
          <p:cNvSpPr txBox="1"/>
          <p:nvPr/>
        </p:nvSpPr>
        <p:spPr>
          <a:xfrm>
            <a:off x="1600200" y="6491287"/>
            <a:ext cx="2025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Agathis australis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5029200" y="3733800"/>
            <a:ext cx="2406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Taxodium distichum</a:t>
            </a:r>
            <a:endParaRPr/>
          </a:p>
        </p:txBody>
      </p:sp>
      <p:pic>
        <p:nvPicPr>
          <p:cNvPr descr="podocarpus_macrophyllus_form" id="241" name="Google Shape;241;p12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4267200"/>
            <a:ext cx="2355850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/>
          <p:nvPr/>
        </p:nvSpPr>
        <p:spPr>
          <a:xfrm>
            <a:off x="5486400" y="6491287"/>
            <a:ext cx="1504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Podocarpus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Sago (</a:t>
            </a:r>
            <a:r>
              <a:rPr b="0" i="0" lang="en-US" sz="3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Sabudana : a starch rich food)</a:t>
            </a:r>
            <a:endParaRPr/>
          </a:p>
        </p:txBody>
      </p:sp>
      <p:pic>
        <p:nvPicPr>
          <p:cNvPr descr="sago-pudding200811271" id="248" name="Google Shape;24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962400"/>
            <a:ext cx="226060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a00d83451fa5069e200e54f74e7608833-800wi" id="249" name="Google Shape;249;p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0412" y="3938587"/>
            <a:ext cx="1652587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go1" id="250" name="Google Shape;250;p14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175" y="1600200"/>
            <a:ext cx="2638425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budana-Vada-Sago-Patties-1" id="251" name="Google Shape;251;p14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0175" y="1600200"/>
            <a:ext cx="2914650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Sago : Obtained from</a:t>
            </a:r>
            <a:endParaRPr/>
          </a:p>
        </p:txBody>
      </p:sp>
      <p:pic>
        <p:nvPicPr>
          <p:cNvPr descr="sago-palm" id="257" name="Google Shape;25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447800"/>
            <a:ext cx="2578100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cephalartos_horridus_leaf" id="258" name="Google Shape;258;p1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447800"/>
            <a:ext cx="2209800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mia" id="259" name="Google Shape;259;p15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4191000"/>
            <a:ext cx="2916237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rozamiaMoorei7" id="260" name="Google Shape;260;p15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8800" y="4191000"/>
            <a:ext cx="218757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1736725" y="3544887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Cycas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1752600" y="6418262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Zamia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sp.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5638800" y="3584575"/>
            <a:ext cx="26098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Encephalarios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5638800" y="6400800"/>
            <a:ext cx="233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Macrozamia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Other edible products</a:t>
            </a:r>
            <a:endParaRPr/>
          </a:p>
        </p:txBody>
      </p:sp>
      <p:sp>
        <p:nvSpPr>
          <p:cNvPr id="270" name="Google Shape;270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shoots: </a:t>
            </a: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Cycas pectinata &amp; </a:t>
            </a:r>
            <a:endParaRPr b="0" i="1" sz="28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					     C.revoluta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&amp; strobili:  </a:t>
            </a: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Gnetum genome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Cooked Fruits :    </a:t>
            </a: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Cycas rumphii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:	  </a:t>
            </a: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Pinus gerardiana (chilgoza)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None/>
            </a:pP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   Gnetum genome ,G.ula, G. latifolium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None/>
            </a:pPr>
            <a:r>
              <a:rPr b="0" i="1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    Ginkgo biloba</a:t>
            </a:r>
            <a:endParaRPr/>
          </a:p>
          <a:p>
            <a:pPr indent="-101600" lvl="4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sng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sng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Chilgoza tree &amp; seeds</a:t>
            </a:r>
            <a:endParaRPr/>
          </a:p>
        </p:txBody>
      </p:sp>
      <p:pic>
        <p:nvPicPr>
          <p:cNvPr descr="p" id="276" name="Google Shape;27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0" y="2173287"/>
            <a:ext cx="3810000" cy="337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ghoza%20Pine" id="277" name="Google Shape;277;p1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347912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Medicinal uses</a:t>
            </a:r>
            <a:endParaRPr/>
          </a:p>
        </p:txBody>
      </p:sp>
      <p:pic>
        <p:nvPicPr>
          <p:cNvPr descr="ephedra" id="283" name="Google Shape;28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150" y="1752600"/>
            <a:ext cx="314325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ngko-bottle-789495" id="284" name="Google Shape;284;p1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750" y="1752600"/>
            <a:ext cx="35242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  <a:endParaRPr/>
          </a:p>
        </p:txBody>
      </p:sp>
      <p:pic>
        <p:nvPicPr>
          <p:cNvPr descr="ginkgo" id="290" name="Google Shape;29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447800"/>
            <a:ext cx="26638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us_baccata_01_ies" id="291" name="Google Shape;291;p1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1447800"/>
            <a:ext cx="23336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pressus" id="292" name="Google Shape;292;p19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1012" y="3962400"/>
            <a:ext cx="1450975" cy="2163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cas circinalis" id="293" name="Google Shape;293;p19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3962400"/>
            <a:ext cx="2133600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/>
        </p:nvSpPr>
        <p:spPr>
          <a:xfrm>
            <a:off x="0" y="3429000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b="1" i="0" lang="en-US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Heart,lungs,circulatorydisease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365125" y="6132512"/>
            <a:ext cx="3397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Vermifuge properties</a:t>
            </a:r>
            <a:endParaRPr/>
          </a:p>
        </p:txBody>
      </p:sp>
      <p:sp>
        <p:nvSpPr>
          <p:cNvPr id="296" name="Google Shape;296;p19"/>
          <p:cNvSpPr txBox="1"/>
          <p:nvPr/>
        </p:nvSpPr>
        <p:spPr>
          <a:xfrm>
            <a:off x="5562600" y="3429000"/>
            <a:ext cx="3295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Asthama,bronchitis,epilepsy</a:t>
            </a:r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4038600" y="6172200"/>
            <a:ext cx="4883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Stomach &amp; skin disorder,vomitting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5241925" y="4989512"/>
            <a:ext cx="857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Cycas</a:t>
            </a:r>
            <a:endParaRPr/>
          </a:p>
        </p:txBody>
      </p:sp>
      <p:sp>
        <p:nvSpPr>
          <p:cNvPr id="299" name="Google Shape;299;p19"/>
          <p:cNvSpPr txBox="1"/>
          <p:nvPr/>
        </p:nvSpPr>
        <p:spPr>
          <a:xfrm>
            <a:off x="5181600" y="2133600"/>
            <a:ext cx="844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Taxus</a:t>
            </a:r>
            <a:endParaRPr/>
          </a:p>
        </p:txBody>
      </p:sp>
      <p:sp>
        <p:nvSpPr>
          <p:cNvPr id="300" name="Google Shape;300;p19"/>
          <p:cNvSpPr txBox="1"/>
          <p:nvPr/>
        </p:nvSpPr>
        <p:spPr>
          <a:xfrm>
            <a:off x="533400" y="4876800"/>
            <a:ext cx="1352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Cupresses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381000" y="2209800"/>
            <a:ext cx="971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Ginkgo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Bark and Seeds</a:t>
            </a:r>
            <a:endParaRPr/>
          </a:p>
        </p:txBody>
      </p:sp>
      <p:sp>
        <p:nvSpPr>
          <p:cNvPr id="307" name="Google Shape;307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The decoction of seeds of </a:t>
            </a:r>
            <a:r>
              <a:rPr b="0" i="1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Dioon </a:t>
            </a: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is used for neuralgia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A paste of bark &amp; seeds of </a:t>
            </a:r>
            <a:r>
              <a:rPr b="0" i="1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Cycas</a:t>
            </a: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mixed with coconut oil is used as poultice for sores and swelling.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Oil obtained from seeds of </a:t>
            </a:r>
            <a:r>
              <a:rPr b="0" i="1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Pinus </a:t>
            </a: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seeds is used as dressing of wounds &amp; ulcers.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Drug obtained from </a:t>
            </a:r>
            <a:r>
              <a:rPr b="0" i="1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Ephedra </a:t>
            </a:r>
            <a:r>
              <a:rPr b="0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sp. used in treatment of asthma ,hay fever and cold.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/>
          <p:nvPr/>
        </p:nvSpPr>
        <p:spPr>
          <a:xfrm>
            <a:off x="2743200" y="2667000"/>
            <a:ext cx="3505200" cy="1371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Uses of Gymnosperms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228600" y="228600"/>
            <a:ext cx="17526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Ornamental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3124200" y="304800"/>
            <a:ext cx="2286000" cy="76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Source of Wood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6705600" y="152400"/>
            <a:ext cx="16002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endParaRPr/>
          </a:p>
        </p:txBody>
      </p:sp>
      <p:sp>
        <p:nvSpPr>
          <p:cNvPr id="134" name="Google Shape;134;p2"/>
          <p:cNvSpPr txBox="1"/>
          <p:nvPr/>
        </p:nvSpPr>
        <p:spPr>
          <a:xfrm>
            <a:off x="381000" y="5181600"/>
            <a:ext cx="1600200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Fatty oils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3124200" y="5334000"/>
            <a:ext cx="2667000" cy="838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Edible Products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6629400" y="5257800"/>
            <a:ext cx="13716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Fibers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6400800" y="1828800"/>
            <a:ext cx="22098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Essential Oils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7086600" y="3505200"/>
            <a:ext cx="15240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Tannins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52400" y="1981200"/>
            <a:ext cx="22860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Medicinal Uses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81000" y="3581400"/>
            <a:ext cx="1600200" cy="106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Resins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"/>
          <p:cNvCxnSpPr/>
          <p:nvPr/>
        </p:nvCxnSpPr>
        <p:spPr>
          <a:xfrm flipH="1">
            <a:off x="2133600" y="3810000"/>
            <a:ext cx="99060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2" name="Google Shape;142;p2"/>
          <p:cNvCxnSpPr/>
          <p:nvPr/>
        </p:nvCxnSpPr>
        <p:spPr>
          <a:xfrm>
            <a:off x="4419600" y="4114800"/>
            <a:ext cx="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3" name="Google Shape;143;p2"/>
          <p:cNvCxnSpPr/>
          <p:nvPr/>
        </p:nvCxnSpPr>
        <p:spPr>
          <a:xfrm>
            <a:off x="5867400" y="3810000"/>
            <a:ext cx="762000" cy="106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4" name="Google Shape;144;p2"/>
          <p:cNvCxnSpPr/>
          <p:nvPr/>
        </p:nvCxnSpPr>
        <p:spPr>
          <a:xfrm rot="10800000">
            <a:off x="2133600" y="1447800"/>
            <a:ext cx="114300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5" name="Google Shape;145;p2"/>
          <p:cNvCxnSpPr/>
          <p:nvPr/>
        </p:nvCxnSpPr>
        <p:spPr>
          <a:xfrm flipH="1" rot="10800000">
            <a:off x="5638800" y="1447800"/>
            <a:ext cx="9144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6" name="Google Shape;146;p2"/>
          <p:cNvCxnSpPr/>
          <p:nvPr/>
        </p:nvCxnSpPr>
        <p:spPr>
          <a:xfrm rot="10800000">
            <a:off x="2438400" y="2819400"/>
            <a:ext cx="3810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7" name="Google Shape;147;p2"/>
          <p:cNvCxnSpPr/>
          <p:nvPr/>
        </p:nvCxnSpPr>
        <p:spPr>
          <a:xfrm flipH="1">
            <a:off x="2057400" y="3581400"/>
            <a:ext cx="7620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8" name="Google Shape;148;p2"/>
          <p:cNvCxnSpPr/>
          <p:nvPr/>
        </p:nvCxnSpPr>
        <p:spPr>
          <a:xfrm flipH="1" rot="10800000">
            <a:off x="6096000" y="2819400"/>
            <a:ext cx="3810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9" name="Google Shape;149;p2"/>
          <p:cNvCxnSpPr/>
          <p:nvPr/>
        </p:nvCxnSpPr>
        <p:spPr>
          <a:xfrm>
            <a:off x="6172200" y="3581400"/>
            <a:ext cx="8382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50" name="Google Shape;150;p2"/>
          <p:cNvCxnSpPr/>
          <p:nvPr/>
        </p:nvCxnSpPr>
        <p:spPr>
          <a:xfrm rot="10800000">
            <a:off x="4343400" y="1295400"/>
            <a:ext cx="7620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Resin</a:t>
            </a:r>
            <a:endParaRPr/>
          </a:p>
        </p:txBody>
      </p:sp>
      <p:sp>
        <p:nvSpPr>
          <p:cNvPr id="313" name="Google Shape;313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The resins are the complex oxidation products of various essential oils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The resins are secreted in ducts and canals of the plants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They are derived from the plant parts in form of fluid, which gradually harden due to evaporation of the oil they contain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They are insoluble in water, but soluble in ether and alcohol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/>
          <p:nvPr/>
        </p:nvSpPr>
        <p:spPr>
          <a:xfrm>
            <a:off x="2590800" y="2438400"/>
            <a:ext cx="3657600" cy="1524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Various types of Resins</a:t>
            </a: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1219200" y="609600"/>
            <a:ext cx="2286000" cy="838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Turpentine Oil</a:t>
            </a: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5638800" y="609600"/>
            <a:ext cx="2362200" cy="914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Canada Balsam</a:t>
            </a:r>
            <a:endParaRPr/>
          </a:p>
        </p:txBody>
      </p:sp>
      <p:sp>
        <p:nvSpPr>
          <p:cNvPr id="321" name="Google Shape;321;p22"/>
          <p:cNvSpPr/>
          <p:nvPr/>
        </p:nvSpPr>
        <p:spPr>
          <a:xfrm>
            <a:off x="1219200" y="5486400"/>
            <a:ext cx="2514600" cy="838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Rosin</a:t>
            </a:r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4876800" y="5410200"/>
            <a:ext cx="2819400" cy="838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Venetian Turpentine</a:t>
            </a:r>
            <a:endParaRPr/>
          </a:p>
        </p:txBody>
      </p:sp>
      <p:sp>
        <p:nvSpPr>
          <p:cNvPr id="323" name="Google Shape;323;p22"/>
          <p:cNvSpPr/>
          <p:nvPr/>
        </p:nvSpPr>
        <p:spPr>
          <a:xfrm>
            <a:off x="228600" y="2895600"/>
            <a:ext cx="2057400" cy="76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Copal</a:t>
            </a:r>
            <a:endParaRPr/>
          </a:p>
        </p:txBody>
      </p:sp>
      <p:sp>
        <p:nvSpPr>
          <p:cNvPr id="324" name="Google Shape;324;p22"/>
          <p:cNvSpPr/>
          <p:nvPr/>
        </p:nvSpPr>
        <p:spPr>
          <a:xfrm>
            <a:off x="6705600" y="2895600"/>
            <a:ext cx="2209800" cy="76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Amber</a:t>
            </a:r>
            <a:endParaRPr/>
          </a:p>
        </p:txBody>
      </p:sp>
      <p:cxnSp>
        <p:nvCxnSpPr>
          <p:cNvPr id="325" name="Google Shape;325;p22"/>
          <p:cNvCxnSpPr/>
          <p:nvPr/>
        </p:nvCxnSpPr>
        <p:spPr>
          <a:xfrm rot="10800000">
            <a:off x="2819400" y="1600200"/>
            <a:ext cx="7620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6" name="Google Shape;326;p22"/>
          <p:cNvCxnSpPr/>
          <p:nvPr/>
        </p:nvCxnSpPr>
        <p:spPr>
          <a:xfrm flipH="1" rot="10800000">
            <a:off x="5562600" y="1676400"/>
            <a:ext cx="7620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7" name="Google Shape;327;p22"/>
          <p:cNvCxnSpPr/>
          <p:nvPr/>
        </p:nvCxnSpPr>
        <p:spPr>
          <a:xfrm flipH="1">
            <a:off x="2590800" y="3962400"/>
            <a:ext cx="91440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8" name="Google Shape;328;p22"/>
          <p:cNvCxnSpPr/>
          <p:nvPr/>
        </p:nvCxnSpPr>
        <p:spPr>
          <a:xfrm>
            <a:off x="5334000" y="3962400"/>
            <a:ext cx="91440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9" name="Google Shape;329;p22"/>
          <p:cNvCxnSpPr/>
          <p:nvPr/>
        </p:nvCxnSpPr>
        <p:spPr>
          <a:xfrm>
            <a:off x="6324600" y="3276600"/>
            <a:ext cx="304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30" name="Google Shape;330;p22"/>
          <p:cNvCxnSpPr/>
          <p:nvPr/>
        </p:nvCxnSpPr>
        <p:spPr>
          <a:xfrm rot="10800000">
            <a:off x="2286000" y="3276600"/>
            <a:ext cx="304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Copal 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Agathis australis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36" name="Google Shape;336;p2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600"/>
              <a:buFont typeface="Times New Roman"/>
              <a:buChar char="•"/>
            </a:pPr>
            <a:r>
              <a:rPr i="0" lang="en-US" sz="3600" u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 &amp; very hard resin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99009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sprit varnishes, polishes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In preparation of plastic &amp; linoleum</a:t>
            </a:r>
            <a:endParaRPr/>
          </a:p>
        </p:txBody>
      </p:sp>
      <p:pic>
        <p:nvPicPr>
          <p:cNvPr descr="agathis" id="337" name="Google Shape;33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0" y="1600200"/>
            <a:ext cx="3935412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Amber 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Pinites succinifera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43" name="Google Shape;343;p24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600"/>
              <a:buFont typeface="Times New Roman"/>
              <a:buChar char="•"/>
            </a:pPr>
            <a:r>
              <a:rPr i="0" lang="en-US" sz="3600" u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Extremely hard and brittle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99009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X-ray therapy, in preparation of blood container, mouth pieces of pipes, cigarette holder</a:t>
            </a:r>
            <a:endParaRPr/>
          </a:p>
        </p:txBody>
      </p:sp>
      <p:pic>
        <p:nvPicPr>
          <p:cNvPr descr="amber resin" id="344" name="Google Shape;344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9175"/>
            <a:ext cx="4038600" cy="31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Turpentine oil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0" name="Google Shape;350;p2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3200" u="sng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Obtained from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99009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P.roxburghii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insularis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wallichiana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: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Painting</a:t>
            </a:r>
            <a:endParaRPr/>
          </a:p>
        </p:txBody>
      </p:sp>
      <p:pic>
        <p:nvPicPr>
          <p:cNvPr descr="pinus_wallichiana1" id="351" name="Google Shape;35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462" y="1600200"/>
            <a:ext cx="33940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Rosin 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(Sps. Of </a:t>
            </a:r>
            <a:r>
              <a:rPr b="0" i="1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Pinus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57" name="Google Shape;357;p26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600"/>
              <a:buFont typeface="Times New Roman"/>
              <a:buChar char="•"/>
            </a:pPr>
            <a:r>
              <a:rPr i="0" lang="en-US" sz="3600" u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Rosin is a brittle, friable and faintly aromatic solid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Paper sizing,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Varnish making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Making of soap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Sealing wax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Printer ink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Grease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lubricants</a:t>
            </a:r>
            <a:endParaRPr/>
          </a:p>
        </p:txBody>
      </p:sp>
      <p:pic>
        <p:nvPicPr>
          <p:cNvPr descr="Dominant%20Rosin" id="358" name="Google Shape;35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133600"/>
            <a:ext cx="34290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Canada Balsam </a:t>
            </a:r>
            <a:r>
              <a:rPr b="0" i="0" lang="en-US" sz="40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40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Abies balsamea</a:t>
            </a:r>
            <a:r>
              <a:rPr b="0" i="0" lang="en-US" sz="4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balsam tree" id="364" name="Google Shape;36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752600"/>
            <a:ext cx="1905000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sam" id="365" name="Google Shape;365;p2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819400"/>
            <a:ext cx="1905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Resin does not crystallize on drying &amp; has a high refractive index.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Use: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For mounting microscopic slides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micro" id="367" name="Google Shape;367;p27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4191000"/>
            <a:ext cx="19812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Venetian turpentian </a:t>
            </a:r>
            <a:r>
              <a:rPr b="0" i="0" lang="en-US" sz="40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40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Larix decidua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larix_decidua_332" id="373" name="Google Shape;373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219200"/>
            <a:ext cx="4038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rnish" id="374" name="Google Shape;374;p2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4572000"/>
            <a:ext cx="1957387" cy="1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making varnishes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 veterinary medicines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Tannins 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Tsugo candesis</a:t>
            </a:r>
            <a:r>
              <a:rPr b="0" i="0" lang="en-US" sz="440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tsugo" id="381" name="Google Shape;38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nning" id="382" name="Google Shape;382;p2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2438400"/>
            <a:ext cx="3505200" cy="342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29"/>
          <p:cNvCxnSpPr/>
          <p:nvPr/>
        </p:nvCxnSpPr>
        <p:spPr>
          <a:xfrm>
            <a:off x="4191000" y="4343400"/>
            <a:ext cx="114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84" name="Google Shape;384;p29"/>
          <p:cNvSpPr txBox="1"/>
          <p:nvPr/>
        </p:nvSpPr>
        <p:spPr>
          <a:xfrm>
            <a:off x="5851525" y="5983287"/>
            <a:ext cx="2270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Tanning hides </a:t>
            </a:r>
            <a:endParaRPr/>
          </a:p>
        </p:txBody>
      </p:sp>
    </p:spTree>
  </p:cSld>
  <p:clrMapOvr>
    <a:masterClrMapping/>
  </p:clrMapOvr>
  <p:transition spd="slow">
    <p:spli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sugo" id="389" name="Google Shape;389;p3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57200"/>
            <a:ext cx="21336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ea" id="390" name="Google Shape;390;p3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572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presses" id="391" name="Google Shape;391;p30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4876800"/>
            <a:ext cx="2324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niperus" id="392" name="Google Shape;392;p30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8800" y="4724400"/>
            <a:ext cx="1828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edrus" id="393" name="Google Shape;39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1800" y="2514600"/>
            <a:ext cx="21907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ies" id="394" name="Google Shape;39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2590800"/>
            <a:ext cx="2133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/>
          <p:nvPr/>
        </p:nvSpPr>
        <p:spPr>
          <a:xfrm>
            <a:off x="3276600" y="2819400"/>
            <a:ext cx="2286000" cy="838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Oils</a:t>
            </a: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1905000" y="6200775"/>
            <a:ext cx="218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Cupressus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397" name="Google Shape;397;p30"/>
          <p:cNvSpPr txBox="1"/>
          <p:nvPr/>
        </p:nvSpPr>
        <p:spPr>
          <a:xfrm>
            <a:off x="5638800" y="6172200"/>
            <a:ext cx="19986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Juniperus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398" name="Google Shape;398;p30"/>
          <p:cNvSpPr txBox="1"/>
          <p:nvPr/>
        </p:nvSpPr>
        <p:spPr>
          <a:xfrm>
            <a:off x="5791200" y="1981200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Picea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399" name="Google Shape;399;p30"/>
          <p:cNvSpPr txBox="1"/>
          <p:nvPr/>
        </p:nvSpPr>
        <p:spPr>
          <a:xfrm>
            <a:off x="6934200" y="3962400"/>
            <a:ext cx="16589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Cedrus sp.</a:t>
            </a:r>
            <a:endParaRPr/>
          </a:p>
        </p:txBody>
      </p:sp>
      <p:sp>
        <p:nvSpPr>
          <p:cNvPr id="400" name="Google Shape;400;p30"/>
          <p:cNvSpPr txBox="1"/>
          <p:nvPr/>
        </p:nvSpPr>
        <p:spPr>
          <a:xfrm>
            <a:off x="1447800" y="1905000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Tsugo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401" name="Google Shape;401;p30"/>
          <p:cNvSpPr txBox="1"/>
          <p:nvPr/>
        </p:nvSpPr>
        <p:spPr>
          <a:xfrm>
            <a:off x="381000" y="4038600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Abies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cxnSp>
        <p:nvCxnSpPr>
          <p:cNvPr id="402" name="Google Shape;402;p30"/>
          <p:cNvCxnSpPr/>
          <p:nvPr/>
        </p:nvCxnSpPr>
        <p:spPr>
          <a:xfrm flipH="1" rot="10800000">
            <a:off x="3048000" y="3886200"/>
            <a:ext cx="60960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03" name="Google Shape;403;p30"/>
          <p:cNvCxnSpPr/>
          <p:nvPr/>
        </p:nvCxnSpPr>
        <p:spPr>
          <a:xfrm>
            <a:off x="2438400" y="3276600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04" name="Google Shape;404;p30"/>
          <p:cNvCxnSpPr/>
          <p:nvPr/>
        </p:nvCxnSpPr>
        <p:spPr>
          <a:xfrm>
            <a:off x="3352800" y="2133600"/>
            <a:ext cx="5334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05" name="Google Shape;405;p30"/>
          <p:cNvCxnSpPr/>
          <p:nvPr/>
        </p:nvCxnSpPr>
        <p:spPr>
          <a:xfrm flipH="1">
            <a:off x="5105400" y="2209800"/>
            <a:ext cx="3048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06" name="Google Shape;406;p30"/>
          <p:cNvCxnSpPr/>
          <p:nvPr/>
        </p:nvCxnSpPr>
        <p:spPr>
          <a:xfrm rot="10800000">
            <a:off x="5029200" y="3810000"/>
            <a:ext cx="60960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07" name="Google Shape;407;p30"/>
          <p:cNvCxnSpPr/>
          <p:nvPr/>
        </p:nvCxnSpPr>
        <p:spPr>
          <a:xfrm rot="10800000">
            <a:off x="5791200" y="3276600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Ornamental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CYCAS_Circinalis" id="156" name="Google Shape;15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219200"/>
            <a:ext cx="2286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ja" id="157" name="Google Shape;157;p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114800"/>
            <a:ext cx="2590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docarpus_macrophyllus_bonsai" id="158" name="Google Shape;158;p3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7800" y="4114800"/>
            <a:ext cx="2438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1905000" y="3584575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Cycas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sp.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5851525" y="6288087"/>
            <a:ext cx="14176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Thuja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1524000" y="6400800"/>
            <a:ext cx="2303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Podocarpus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162" name="Google Shape;162;p3"/>
          <p:cNvSpPr txBox="1"/>
          <p:nvPr/>
        </p:nvSpPr>
        <p:spPr>
          <a:xfrm>
            <a:off x="5638800" y="3657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Araucaria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pic>
        <p:nvPicPr>
          <p:cNvPr descr="araucaria2" id="163" name="Google Shape;163;p3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0" y="1295400"/>
            <a:ext cx="25146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6689725" y="36179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5562600" y="3581400"/>
            <a:ext cx="268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Fibres</a:t>
            </a:r>
            <a:endParaRPr/>
          </a:p>
        </p:txBody>
      </p:sp>
      <p:pic>
        <p:nvPicPr>
          <p:cNvPr descr="Gnetumgnenum" id="413" name="Google Shape;41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219200"/>
            <a:ext cx="2286000" cy="241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rozamiaMoorei7" id="414" name="Google Shape;414;p3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4114800"/>
            <a:ext cx="256857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ing" id="415" name="Google Shape;415;p31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1371600"/>
            <a:ext cx="1981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bre" id="416" name="Google Shape;416;p31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0" y="4572000"/>
            <a:ext cx="16764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1"/>
          <p:cNvSpPr txBox="1"/>
          <p:nvPr/>
        </p:nvSpPr>
        <p:spPr>
          <a:xfrm>
            <a:off x="1295400" y="3581400"/>
            <a:ext cx="2892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Bark  of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Gnetum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418" name="Google Shape;418;p31"/>
          <p:cNvSpPr txBox="1"/>
          <p:nvPr/>
        </p:nvSpPr>
        <p:spPr>
          <a:xfrm>
            <a:off x="5791200" y="3657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Fishing net</a:t>
            </a:r>
            <a:endParaRPr/>
          </a:p>
        </p:txBody>
      </p:sp>
      <p:sp>
        <p:nvSpPr>
          <p:cNvPr id="419" name="Google Shape;419;p31"/>
          <p:cNvSpPr txBox="1"/>
          <p:nvPr/>
        </p:nvSpPr>
        <p:spPr>
          <a:xfrm>
            <a:off x="1447800" y="6248400"/>
            <a:ext cx="233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Macrozamia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420" name="Google Shape;420;p31"/>
          <p:cNvSpPr txBox="1"/>
          <p:nvPr/>
        </p:nvSpPr>
        <p:spPr>
          <a:xfrm>
            <a:off x="5486400" y="6172200"/>
            <a:ext cx="1895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Stuffing fibre</a:t>
            </a:r>
            <a:endParaRPr/>
          </a:p>
        </p:txBody>
      </p:sp>
      <p:cxnSp>
        <p:nvCxnSpPr>
          <p:cNvPr id="421" name="Google Shape;421;p31"/>
          <p:cNvCxnSpPr/>
          <p:nvPr/>
        </p:nvCxnSpPr>
        <p:spPr>
          <a:xfrm>
            <a:off x="4038600" y="2514600"/>
            <a:ext cx="114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22" name="Google Shape;422;p31"/>
          <p:cNvCxnSpPr/>
          <p:nvPr/>
        </p:nvCxnSpPr>
        <p:spPr>
          <a:xfrm>
            <a:off x="4191000" y="5410200"/>
            <a:ext cx="114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ransition spd="slow">
    <p:spli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per" id="427" name="Google Shape;4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762250"/>
            <a:ext cx="12192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ea" id="428" name="Google Shape;42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1371600"/>
            <a:ext cx="19812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us" id="429" name="Google Shape;42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1371600"/>
            <a:ext cx="1981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yptomeria" id="430" name="Google Shape;43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4267200"/>
            <a:ext cx="21336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ies" id="431" name="Google Shape;43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0600" y="4343400"/>
            <a:ext cx="20574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2"/>
          <p:cNvSpPr txBox="1"/>
          <p:nvPr/>
        </p:nvSpPr>
        <p:spPr>
          <a:xfrm>
            <a:off x="6248400" y="6400800"/>
            <a:ext cx="233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Cryptomeria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433" name="Google Shape;433;p32"/>
          <p:cNvSpPr txBox="1"/>
          <p:nvPr/>
        </p:nvSpPr>
        <p:spPr>
          <a:xfrm>
            <a:off x="1219200" y="6248400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Abies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434" name="Google Shape;434;p32"/>
          <p:cNvSpPr txBox="1"/>
          <p:nvPr/>
        </p:nvSpPr>
        <p:spPr>
          <a:xfrm>
            <a:off x="1143000" y="3505200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Picea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sp>
        <p:nvSpPr>
          <p:cNvPr id="435" name="Google Shape;435;p32"/>
          <p:cNvSpPr txBox="1"/>
          <p:nvPr/>
        </p:nvSpPr>
        <p:spPr>
          <a:xfrm>
            <a:off x="6537325" y="3544887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Pinus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sp.</a:t>
            </a:r>
            <a:endParaRPr/>
          </a:p>
        </p:txBody>
      </p:sp>
      <p:cxnSp>
        <p:nvCxnSpPr>
          <p:cNvPr id="436" name="Google Shape;436;p32"/>
          <p:cNvCxnSpPr/>
          <p:nvPr/>
        </p:nvCxnSpPr>
        <p:spPr>
          <a:xfrm>
            <a:off x="3200400" y="1828800"/>
            <a:ext cx="9144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37" name="Google Shape;437;p32"/>
          <p:cNvCxnSpPr/>
          <p:nvPr/>
        </p:nvCxnSpPr>
        <p:spPr>
          <a:xfrm flipH="1" rot="10800000">
            <a:off x="3124200" y="4495800"/>
            <a:ext cx="7620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38" name="Google Shape;438;p32"/>
          <p:cNvCxnSpPr/>
          <p:nvPr/>
        </p:nvCxnSpPr>
        <p:spPr>
          <a:xfrm flipH="1">
            <a:off x="5105400" y="1981200"/>
            <a:ext cx="114300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39" name="Google Shape;439;p32"/>
          <p:cNvCxnSpPr/>
          <p:nvPr/>
        </p:nvCxnSpPr>
        <p:spPr>
          <a:xfrm rot="10800000">
            <a:off x="5181600" y="4495800"/>
            <a:ext cx="1066800" cy="106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40" name="Google Shape;440;p32"/>
          <p:cNvSpPr txBox="1"/>
          <p:nvPr/>
        </p:nvSpPr>
        <p:spPr>
          <a:xfrm>
            <a:off x="4022725" y="4483100"/>
            <a:ext cx="12525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Paper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/>
          <p:nvPr/>
        </p:nvSpPr>
        <p:spPr>
          <a:xfrm>
            <a:off x="3951300" y="3652050"/>
            <a:ext cx="4738200" cy="13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</a:rPr>
              <a:t>Thank You</a:t>
            </a:r>
            <a:endParaRPr sz="5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Source of Wood</a:t>
            </a:r>
            <a:endParaRPr/>
          </a:p>
        </p:txBody>
      </p:sp>
      <p:pic>
        <p:nvPicPr>
          <p:cNvPr descr="tree_rings" id="171" name="Google Shape;17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750" y="1600200"/>
            <a:ext cx="67945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hadows Into Light"/>
              <a:buNone/>
            </a:pPr>
            <a:r>
              <a:rPr lang="en-US" sz="4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Wood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Wood is light coloured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Straight grained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Light weight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Wood gets good paint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Bear good nail taking properties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It takes good finish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Pine (Chir)</a:t>
            </a:r>
            <a:endParaRPr/>
          </a:p>
        </p:txBody>
      </p:sp>
      <p:sp>
        <p:nvSpPr>
          <p:cNvPr id="183" name="Google Shape;183;p6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roxburghii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sylvestris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Wallichiana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Uses               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Good quality timber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Cheap furniture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Wooden frames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Packing cases</a:t>
            </a:r>
            <a:endParaRPr/>
          </a:p>
        </p:txBody>
      </p:sp>
      <p:pic>
        <p:nvPicPr>
          <p:cNvPr descr="pinus" id="184" name="Google Shape;18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4275" y="1600200"/>
            <a:ext cx="334645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5638800" y="6248400"/>
            <a:ext cx="2736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Pinus roxburghii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(Chir 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Strongest Indian timber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Wood is scented and resistant to insects &amp; fungus attacks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Shadows Into Light"/>
              <a:buNone/>
            </a:pPr>
            <a:r>
              <a:rPr i="0" lang="en-US" sz="32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for making  railway sleepers, doors, window pans, boats &amp; furniture</a:t>
            </a:r>
            <a:endParaRPr/>
          </a:p>
        </p:txBody>
      </p:sp>
      <p:sp>
        <p:nvSpPr>
          <p:cNvPr id="191" name="Google Shape;191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Cedar Wood  (</a:t>
            </a:r>
            <a:r>
              <a:rPr b="0" i="1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Cedrus</a:t>
            </a:r>
            <a:r>
              <a:rPr b="0" i="1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deodara</a:t>
            </a: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Cedrus_deodara_Lokrum" id="192" name="Google Shape;19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2" y="1600200"/>
            <a:ext cx="339407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974725" y="6437312"/>
            <a:ext cx="1924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Cedrus deodara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Red cedar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Juniperus virgiana</a:t>
            </a: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juniperus virginia" id="199" name="Google Shape;19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43000"/>
            <a:ext cx="30861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s" id="200" name="Google Shape;200;p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2514600"/>
            <a:ext cx="2438400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niperus_virginiana_leaves08" id="201" name="Google Shape;201;p8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4705350"/>
            <a:ext cx="2843212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-23a" id="202" name="Google Shape;202;p8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4695825"/>
            <a:ext cx="3267075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5638800" y="1712912"/>
            <a:ext cx="14509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wood is </a:t>
            </a:r>
            <a:r>
              <a:rPr i="0"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heaviest </a:t>
            </a:r>
            <a:r>
              <a:rPr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soft wood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</a:t>
            </a:r>
            <a:r>
              <a:rPr i="0"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durable</a:t>
            </a:r>
            <a:r>
              <a:rPr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highly elastic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Used for making bows</a:t>
            </a:r>
            <a:endParaRPr/>
          </a:p>
        </p:txBody>
      </p:sp>
      <p:sp>
        <p:nvSpPr>
          <p:cNvPr id="209" name="Google Shape;20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Yew (</a:t>
            </a:r>
            <a:r>
              <a:rPr b="0" i="1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Taxus baccata</a:t>
            </a:r>
            <a:r>
              <a:rPr b="0" i="0" lang="en-US" sz="44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Taxus_baccata_01_ies" id="210" name="Google Shape;21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0175" y="1600200"/>
            <a:ext cx="2914650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zer_bows" id="211" name="Google Shape;211;p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837" y="3938587"/>
            <a:ext cx="2725737" cy="21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2010-03-02T15:29:08Z</dcterms:created>
  <dc:creator>abc</dc:creator>
</cp:coreProperties>
</file>